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59"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36"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1F80-C09B-4647-9E83-374C2D84D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8A0-AF12-43B7-9832-A9CD28450B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D4315-6CBF-4E20-A8EA-2491015647BB}"/>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39A543DC-9859-4C3A-AC82-96DD480C0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F7E-44E2-43BA-9C74-4AA4A85614D4}"/>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246924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3B312-B03F-42C3-9F3D-092660C6D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A99BC-FA09-4987-B0AA-51DEFF0063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21065-6F93-4A10-AC9A-E84967D55495}"/>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D09830D5-4F8C-43FD-99DB-930BF211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9EE3-0546-4523-966A-1C5E1DD3BA28}"/>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277287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F4292-EE4E-4FA5-BFFD-24ED63FA28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6FB25A-7E2A-4FA4-8FDF-18A0CD3C17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D8944-CF37-4A9E-B264-4474FD0301BC}"/>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2613A3AD-810C-46AB-834C-A30EDEA79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1753C-9EEE-4BEB-8A00-1669BFC9F862}"/>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16507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FA97-A9BD-4CD1-9908-A81D514815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0C50D-D259-4DF0-8790-2E902DC8E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E73C0-B1FF-44EE-8177-27987B75F3CE}"/>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917460CA-DCC6-4582-BA11-72E7FDFC5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663F4-6F5A-4E11-B919-855AF759DBB1}"/>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2839500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BD15C-1690-439A-BE53-3ADF7B36BF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01F34C-D5B5-42BB-9FE2-0DA468D02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256F3C-235C-4CFC-AD6E-13E66F690D58}"/>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60134D93-C32C-47ED-BB77-DDA85959A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DD94B-5D68-462D-9D04-F5D7FB855FB8}"/>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1631143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EDA9-7E55-4374-A2AB-05395C274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AF3C3E-F3BE-443B-A530-6812A5382A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06E056-6E65-47CA-883B-1CF83EAFF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446D47-64CC-4474-B538-C70ED268080B}"/>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6" name="Footer Placeholder 5">
            <a:extLst>
              <a:ext uri="{FF2B5EF4-FFF2-40B4-BE49-F238E27FC236}">
                <a16:creationId xmlns:a16="http://schemas.microsoft.com/office/drawing/2014/main" id="{6FA0AEBA-2C5F-4886-8C7B-07DE1F853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D5CCF-D019-4424-85E6-0AF40C63CB58}"/>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2748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0337-EAA6-4BAF-B19F-11A092BDF2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3FF6A-8D6E-41D5-B93D-8DB76A70A3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E2E1E-AA71-4069-9FB5-84A0EEB29B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F6C609-37D2-468C-9C28-FDCCD6C74F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FDE2A3-C4BB-41A7-8998-B417E6AE3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490296-6601-40D5-9D85-3F49735D3053}"/>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8" name="Footer Placeholder 7">
            <a:extLst>
              <a:ext uri="{FF2B5EF4-FFF2-40B4-BE49-F238E27FC236}">
                <a16:creationId xmlns:a16="http://schemas.microsoft.com/office/drawing/2014/main" id="{E5018AD9-C342-43D4-AD4F-71836C546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2FF849-4A4E-449A-96DD-1F4FCA255730}"/>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749225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91B7-F2F2-4F99-9560-B9082151BE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5D9C69-2326-4FE3-AB44-6CB84D304571}"/>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4" name="Footer Placeholder 3">
            <a:extLst>
              <a:ext uri="{FF2B5EF4-FFF2-40B4-BE49-F238E27FC236}">
                <a16:creationId xmlns:a16="http://schemas.microsoft.com/office/drawing/2014/main" id="{676947E2-9EE4-456C-BF27-3E02893A9E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304F76-4663-4D32-BEB3-6503070E196B}"/>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104659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2FC47-07EE-4ABC-85F9-2BB14DF064BB}"/>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3" name="Footer Placeholder 2">
            <a:extLst>
              <a:ext uri="{FF2B5EF4-FFF2-40B4-BE49-F238E27FC236}">
                <a16:creationId xmlns:a16="http://schemas.microsoft.com/office/drawing/2014/main" id="{09CF8348-684A-4DC6-84FC-60207D7F3E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F76257-2C12-48B3-B14B-F1FB3CA91B7D}"/>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244279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8B04-3155-4203-BAB6-565703354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E3BA-6338-4B11-9ED7-39194555FA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77674-5932-462F-81D6-39E08A33B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20F016-F4E9-42CD-9BED-E333F9EE6E36}"/>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6" name="Footer Placeholder 5">
            <a:extLst>
              <a:ext uri="{FF2B5EF4-FFF2-40B4-BE49-F238E27FC236}">
                <a16:creationId xmlns:a16="http://schemas.microsoft.com/office/drawing/2014/main" id="{B2149882-D6D1-481D-BAED-09FFA699C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09B12-B5F6-47F6-890B-93B4E94440D5}"/>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396461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5673-C108-42F2-A252-39CE46DF2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69610D-4ADE-4BF1-B8FD-A98B5A177E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646D7B-5E44-4967-8B0F-07570CBBB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092E6-7B2D-4EE5-9708-A555F7D099C3}"/>
              </a:ext>
            </a:extLst>
          </p:cNvPr>
          <p:cNvSpPr>
            <a:spLocks noGrp="1"/>
          </p:cNvSpPr>
          <p:nvPr>
            <p:ph type="dt" sz="half" idx="10"/>
          </p:nvPr>
        </p:nvSpPr>
        <p:spPr/>
        <p:txBody>
          <a:bodyPr/>
          <a:lstStyle/>
          <a:p>
            <a:fld id="{2EB3D2CD-D424-4096-AF12-8E851080404F}" type="datetimeFigureOut">
              <a:rPr lang="en-US" smtClean="0"/>
              <a:t>12/10/2019</a:t>
            </a:fld>
            <a:endParaRPr lang="en-US"/>
          </a:p>
        </p:txBody>
      </p:sp>
      <p:sp>
        <p:nvSpPr>
          <p:cNvPr id="6" name="Footer Placeholder 5">
            <a:extLst>
              <a:ext uri="{FF2B5EF4-FFF2-40B4-BE49-F238E27FC236}">
                <a16:creationId xmlns:a16="http://schemas.microsoft.com/office/drawing/2014/main" id="{44BAE31F-EBE5-4EA0-8EBA-558D1A8F66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DEF3D-C677-445C-87BF-A85CB4FD30D0}"/>
              </a:ext>
            </a:extLst>
          </p:cNvPr>
          <p:cNvSpPr>
            <a:spLocks noGrp="1"/>
          </p:cNvSpPr>
          <p:nvPr>
            <p:ph type="sldNum" sz="quarter" idx="12"/>
          </p:nvPr>
        </p:nvSpPr>
        <p:spPr/>
        <p:txBody>
          <a:bodyPr/>
          <a:lstStyle/>
          <a:p>
            <a:fld id="{44F7D624-B818-44BD-980B-B005B69732BB}" type="slidenum">
              <a:rPr lang="en-US" smtClean="0"/>
              <a:t>‹#›</a:t>
            </a:fld>
            <a:endParaRPr lang="en-US"/>
          </a:p>
        </p:txBody>
      </p:sp>
    </p:spTree>
    <p:extLst>
      <p:ext uri="{BB962C8B-B14F-4D97-AF65-F5344CB8AC3E}">
        <p14:creationId xmlns:p14="http://schemas.microsoft.com/office/powerpoint/2010/main" val="3512876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B36AD7-B569-4576-AD36-95CB095FC4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1E7EE-BEA9-4CF3-AA29-05695AB2E1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F61D6-1588-43CE-9386-D6AF8E11FF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B3D2CD-D424-4096-AF12-8E851080404F}" type="datetimeFigureOut">
              <a:rPr lang="en-US" smtClean="0"/>
              <a:t>12/10/2019</a:t>
            </a:fld>
            <a:endParaRPr lang="en-US"/>
          </a:p>
        </p:txBody>
      </p:sp>
      <p:sp>
        <p:nvSpPr>
          <p:cNvPr id="5" name="Footer Placeholder 4">
            <a:extLst>
              <a:ext uri="{FF2B5EF4-FFF2-40B4-BE49-F238E27FC236}">
                <a16:creationId xmlns:a16="http://schemas.microsoft.com/office/drawing/2014/main" id="{5268FEAE-0471-4066-AE84-6588E9429D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2DCE0-A6CA-42A6-BB68-D9215AAFEC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7D624-B818-44BD-980B-B005B69732BB}" type="slidenum">
              <a:rPr lang="en-US" smtClean="0"/>
              <a:t>‹#›</a:t>
            </a:fld>
            <a:endParaRPr lang="en-US"/>
          </a:p>
        </p:txBody>
      </p:sp>
    </p:spTree>
    <p:extLst>
      <p:ext uri="{BB962C8B-B14F-4D97-AF65-F5344CB8AC3E}">
        <p14:creationId xmlns:p14="http://schemas.microsoft.com/office/powerpoint/2010/main" val="30061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witter.com/daniel_bojar" TargetMode="External"/><Relationship Id="rId1" Type="http://schemas.openxmlformats.org/officeDocument/2006/relationships/slideLayout" Target="../slideLayouts/slideLayout1.xml"/><Relationship Id="rId5" Type="http://schemas.openxmlformats.org/officeDocument/2006/relationships/hyperlink" Target="http://www.world-nuclear.org/information-library/safety-and-security/safety-of-plants/safety-of-nuclear-power-reactors.aspx" TargetMode="External"/><Relationship Id="rId4" Type="http://schemas.openxmlformats.org/officeDocument/2006/relationships/hyperlink" Target="https://www.huffingtonpost.com/entry/to-slow-climate-change-the-us-needs-to-address-nuclear_us_5aa17930e4b0ef2aaff704a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witter.com/daniel_bojar"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eb.stanford.edu/group/efmh/jacobson/" TargetMode="External"/><Relationship Id="rId2" Type="http://schemas.openxmlformats.org/officeDocument/2006/relationships/hyperlink" Target="https://www.leonardodicaprio.org/authors/mark-z-jacobson"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leonardodicaprio.org/the-7-reasons-why-nuclear-energy-is-not-the-answer-to-solve-climate-cha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E792646-8FF9-4826-BD4A-72F976C598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93" y="51116"/>
            <a:ext cx="12192000" cy="6858000"/>
          </a:xfrm>
          <a:prstGeom prst="rect">
            <a:avLst/>
          </a:prstGeom>
        </p:spPr>
      </p:pic>
      <p:sp>
        <p:nvSpPr>
          <p:cNvPr id="6" name="Rectangle: Rounded Corners 5">
            <a:extLst>
              <a:ext uri="{FF2B5EF4-FFF2-40B4-BE49-F238E27FC236}">
                <a16:creationId xmlns:a16="http://schemas.microsoft.com/office/drawing/2014/main" id="{92340744-B2FB-404C-9F35-76343238848F}"/>
              </a:ext>
            </a:extLst>
          </p:cNvPr>
          <p:cNvSpPr/>
          <p:nvPr/>
        </p:nvSpPr>
        <p:spPr>
          <a:xfrm>
            <a:off x="141986" y="5100194"/>
            <a:ext cx="9496131" cy="16527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itle 4">
            <a:extLst>
              <a:ext uri="{FF2B5EF4-FFF2-40B4-BE49-F238E27FC236}">
                <a16:creationId xmlns:a16="http://schemas.microsoft.com/office/drawing/2014/main" id="{E33BE0E1-7A3E-4E30-82D2-54BE9E83458F}"/>
              </a:ext>
            </a:extLst>
          </p:cNvPr>
          <p:cNvSpPr>
            <a:spLocks noGrp="1"/>
          </p:cNvSpPr>
          <p:nvPr>
            <p:ph type="ctrTitle"/>
          </p:nvPr>
        </p:nvSpPr>
        <p:spPr>
          <a:xfrm>
            <a:off x="359698" y="4708308"/>
            <a:ext cx="9795251" cy="2606893"/>
          </a:xfrm>
        </p:spPr>
        <p:txBody>
          <a:bodyPr>
            <a:normAutofit/>
          </a:bodyPr>
          <a:lstStyle/>
          <a:p>
            <a:pPr algn="l"/>
            <a:r>
              <a:rPr lang="en-US" sz="4800" dirty="0"/>
              <a:t>The use of nuclear energy should be significantly expanded.</a:t>
            </a:r>
            <a:br>
              <a:rPr lang="en-US" sz="4800" dirty="0"/>
            </a:br>
            <a:endParaRPr lang="en-US" sz="4800" dirty="0"/>
          </a:p>
        </p:txBody>
      </p:sp>
    </p:spTree>
    <p:extLst>
      <p:ext uri="{BB962C8B-B14F-4D97-AF65-F5344CB8AC3E}">
        <p14:creationId xmlns:p14="http://schemas.microsoft.com/office/powerpoint/2010/main" val="404177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403655" y="105071"/>
            <a:ext cx="7002162" cy="871194"/>
          </a:xfrm>
        </p:spPr>
        <p:txBody>
          <a:bodyPr>
            <a:normAutofit fontScale="90000"/>
          </a:bodyPr>
          <a:lstStyle/>
          <a:p>
            <a:r>
              <a:rPr lang="en-US" dirty="0"/>
              <a:t>World Energy Use</a:t>
            </a:r>
          </a:p>
        </p:txBody>
      </p:sp>
      <p:pic>
        <p:nvPicPr>
          <p:cNvPr id="12" name="Picture 11">
            <a:extLst>
              <a:ext uri="{FF2B5EF4-FFF2-40B4-BE49-F238E27FC236}">
                <a16:creationId xmlns:a16="http://schemas.microsoft.com/office/drawing/2014/main" id="{D0E897EA-59DE-493D-8F92-7AA364BE8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303" y="1404550"/>
            <a:ext cx="6820930" cy="5115698"/>
          </a:xfrm>
          <a:prstGeom prst="rect">
            <a:avLst/>
          </a:prstGeom>
        </p:spPr>
      </p:pic>
    </p:spTree>
    <p:extLst>
      <p:ext uri="{BB962C8B-B14F-4D97-AF65-F5344CB8AC3E}">
        <p14:creationId xmlns:p14="http://schemas.microsoft.com/office/powerpoint/2010/main" val="143468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403656" y="105071"/>
            <a:ext cx="9737125" cy="871194"/>
          </a:xfrm>
        </p:spPr>
        <p:txBody>
          <a:bodyPr>
            <a:normAutofit fontScale="90000"/>
          </a:bodyPr>
          <a:lstStyle/>
          <a:p>
            <a:r>
              <a:rPr lang="en-US" dirty="0"/>
              <a:t>CO2 emissions by power type</a:t>
            </a:r>
          </a:p>
        </p:txBody>
      </p:sp>
      <p:pic>
        <p:nvPicPr>
          <p:cNvPr id="4" name="Picture 3">
            <a:extLst>
              <a:ext uri="{FF2B5EF4-FFF2-40B4-BE49-F238E27FC236}">
                <a16:creationId xmlns:a16="http://schemas.microsoft.com/office/drawing/2014/main" id="{1C5BC5F2-0B98-4DCD-843B-A839392BC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95" y="1120346"/>
            <a:ext cx="8511589" cy="5014745"/>
          </a:xfrm>
          <a:prstGeom prst="rect">
            <a:avLst/>
          </a:prstGeom>
        </p:spPr>
      </p:pic>
      <p:sp>
        <p:nvSpPr>
          <p:cNvPr id="6" name="Title 2">
            <a:extLst>
              <a:ext uri="{FF2B5EF4-FFF2-40B4-BE49-F238E27FC236}">
                <a16:creationId xmlns:a16="http://schemas.microsoft.com/office/drawing/2014/main" id="{E82B8DB9-4717-485F-8117-7703D5C48FB0}"/>
              </a:ext>
            </a:extLst>
          </p:cNvPr>
          <p:cNvSpPr txBox="1">
            <a:spLocks/>
          </p:cNvSpPr>
          <p:nvPr/>
        </p:nvSpPr>
        <p:spPr>
          <a:xfrm>
            <a:off x="-2137721" y="5699494"/>
            <a:ext cx="9737125" cy="871194"/>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Nuclear power: </a:t>
            </a:r>
            <a:r>
              <a:rPr lang="en-US" sz="4000" dirty="0">
                <a:latin typeface="+mn-lt"/>
              </a:rPr>
              <a:t>90-140</a:t>
            </a:r>
          </a:p>
        </p:txBody>
      </p:sp>
    </p:spTree>
    <p:extLst>
      <p:ext uri="{BB962C8B-B14F-4D97-AF65-F5344CB8AC3E}">
        <p14:creationId xmlns:p14="http://schemas.microsoft.com/office/powerpoint/2010/main" val="342533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1894704" y="285821"/>
            <a:ext cx="11664780" cy="871194"/>
          </a:xfrm>
        </p:spPr>
        <p:txBody>
          <a:bodyPr>
            <a:normAutofit fontScale="90000"/>
          </a:bodyPr>
          <a:lstStyle/>
          <a:p>
            <a:r>
              <a:rPr lang="en-US" dirty="0"/>
              <a:t>A case for nuclear power</a:t>
            </a:r>
          </a:p>
        </p:txBody>
      </p:sp>
      <p:sp>
        <p:nvSpPr>
          <p:cNvPr id="2" name="Rectangle 1">
            <a:extLst>
              <a:ext uri="{FF2B5EF4-FFF2-40B4-BE49-F238E27FC236}">
                <a16:creationId xmlns:a16="http://schemas.microsoft.com/office/drawing/2014/main" id="{224CDC3F-F49F-45D5-8E65-F2E4B9C11FDF}"/>
              </a:ext>
            </a:extLst>
          </p:cNvPr>
          <p:cNvSpPr/>
          <p:nvPr/>
        </p:nvSpPr>
        <p:spPr>
          <a:xfrm>
            <a:off x="1572498" y="5371850"/>
            <a:ext cx="6096000" cy="1200329"/>
          </a:xfrm>
          <a:prstGeom prst="rect">
            <a:avLst/>
          </a:prstGeom>
        </p:spPr>
        <p:txBody>
          <a:bodyPr>
            <a:spAutoFit/>
          </a:bodyPr>
          <a:lstStyle/>
          <a:p>
            <a:r>
              <a:rPr lang="en-US" b="1" dirty="0"/>
              <a:t>Daniel </a:t>
            </a:r>
            <a:r>
              <a:rPr lang="en-US" b="1" dirty="0" err="1"/>
              <a:t>Bojar</a:t>
            </a:r>
            <a:endParaRPr lang="en-US" b="1" dirty="0"/>
          </a:p>
          <a:p>
            <a:r>
              <a:rPr lang="en-US" dirty="0"/>
              <a:t>Synthetic Biology Researcher. Advocating Evidence-Based Policy &amp; Thinking. Fascinated and Inspired by </a:t>
            </a:r>
            <a:r>
              <a:rPr lang="en-US" dirty="0" err="1"/>
              <a:t>Counterintuitives</a:t>
            </a:r>
            <a:r>
              <a:rPr lang="en-US" dirty="0"/>
              <a:t>. </a:t>
            </a:r>
            <a:r>
              <a:rPr lang="en-US" dirty="0">
                <a:hlinkClick r:id="rId2" tooltip="Twitter profile for @daniel_bojar"/>
              </a:rPr>
              <a:t>@</a:t>
            </a:r>
            <a:r>
              <a:rPr lang="en-US" dirty="0" err="1">
                <a:hlinkClick r:id="rId2" tooltip="Twitter profile for @daniel_bojar"/>
              </a:rPr>
              <a:t>daniel_bojar</a:t>
            </a:r>
            <a:r>
              <a:rPr lang="en-US" dirty="0"/>
              <a:t> &amp; dbojar.com</a:t>
            </a:r>
          </a:p>
        </p:txBody>
      </p:sp>
      <p:pic>
        <p:nvPicPr>
          <p:cNvPr id="6" name="Picture 5">
            <a:extLst>
              <a:ext uri="{FF2B5EF4-FFF2-40B4-BE49-F238E27FC236}">
                <a16:creationId xmlns:a16="http://schemas.microsoft.com/office/drawing/2014/main" id="{B612B251-BF3E-4451-983E-30CEF0DF2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61" y="5416034"/>
            <a:ext cx="1245563" cy="1245563"/>
          </a:xfrm>
          <a:prstGeom prst="rect">
            <a:avLst/>
          </a:prstGeom>
        </p:spPr>
      </p:pic>
      <p:sp>
        <p:nvSpPr>
          <p:cNvPr id="7" name="TextBox 6">
            <a:extLst>
              <a:ext uri="{FF2B5EF4-FFF2-40B4-BE49-F238E27FC236}">
                <a16:creationId xmlns:a16="http://schemas.microsoft.com/office/drawing/2014/main" id="{FF4C4F74-719A-431A-9105-8CB70584E7B6}"/>
              </a:ext>
            </a:extLst>
          </p:cNvPr>
          <p:cNvSpPr txBox="1"/>
          <p:nvPr/>
        </p:nvSpPr>
        <p:spPr>
          <a:xfrm>
            <a:off x="436605" y="1383957"/>
            <a:ext cx="10159063" cy="3908762"/>
          </a:xfrm>
          <a:prstGeom prst="rect">
            <a:avLst/>
          </a:prstGeom>
          <a:noFill/>
        </p:spPr>
        <p:txBody>
          <a:bodyPr wrap="none" rtlCol="0">
            <a:spAutoFit/>
          </a:bodyPr>
          <a:lstStyle/>
          <a:p>
            <a:r>
              <a:rPr lang="en-US" sz="2800" u="sng" dirty="0"/>
              <a:t>Nuclear is:</a:t>
            </a:r>
          </a:p>
          <a:p>
            <a:pPr marL="342900" indent="-342900">
              <a:buAutoNum type="arabicPeriod"/>
            </a:pPr>
            <a:r>
              <a:rPr lang="en-US" sz="2800" dirty="0"/>
              <a:t>Clean </a:t>
            </a:r>
          </a:p>
          <a:p>
            <a:pPr marL="914400" lvl="1" indent="-457200">
              <a:buFont typeface="Arial" panose="020B0604020202020204" pitchFamily="34" charset="0"/>
              <a:buChar char="•"/>
            </a:pPr>
            <a:r>
              <a:rPr lang="en-US" dirty="0"/>
              <a:t>“nuclear still accounts for </a:t>
            </a:r>
            <a:r>
              <a:rPr lang="en-US" dirty="0">
                <a:hlinkClick r:id="rId4">
                  <a:extLst>
                    <a:ext uri="{A12FA001-AC4F-418D-AE19-62706E023703}">
                      <ahyp:hlinkClr xmlns:ahyp="http://schemas.microsoft.com/office/drawing/2018/hyperlinkcolor" val="tx"/>
                    </a:ext>
                  </a:extLst>
                </a:hlinkClick>
              </a:rPr>
              <a:t>more than half</a:t>
            </a:r>
            <a:r>
              <a:rPr lang="en-US" dirty="0"/>
              <a:t> of all low-carbon energy in the US, </a:t>
            </a:r>
          </a:p>
          <a:p>
            <a:pPr lvl="1"/>
            <a:r>
              <a:rPr lang="en-US" dirty="0"/>
              <a:t>	   as the employed nuclear chain reaction itself doesn’t cause CO2 emissions.”</a:t>
            </a:r>
          </a:p>
          <a:p>
            <a:r>
              <a:rPr lang="en-US" sz="2800" dirty="0"/>
              <a:t>2. Efficient: low mining footprint</a:t>
            </a:r>
          </a:p>
          <a:p>
            <a:r>
              <a:rPr lang="en-US" sz="2800" dirty="0"/>
              <a:t>3. Safe from meltdowns</a:t>
            </a:r>
          </a:p>
          <a:p>
            <a:pPr marL="914400" lvl="1" indent="-457200">
              <a:buFont typeface="Arial" panose="020B0604020202020204" pitchFamily="34" charset="0"/>
              <a:buChar char="•"/>
            </a:pPr>
            <a:r>
              <a:rPr lang="en-US" dirty="0"/>
              <a:t>“Consider the </a:t>
            </a:r>
            <a:r>
              <a:rPr lang="en-US" i="1" dirty="0"/>
              <a:t>triple</a:t>
            </a:r>
            <a:r>
              <a:rPr lang="en-US" dirty="0"/>
              <a:t> meltdown of Fukushima Daiichi which failed to lethally affect the more than </a:t>
            </a:r>
          </a:p>
          <a:p>
            <a:pPr lvl="1"/>
            <a:r>
              <a:rPr lang="en-US" dirty="0"/>
              <a:t>	200 helpers that continued to work on site to mitigate damages.”</a:t>
            </a:r>
            <a:endParaRPr lang="en-US" sz="2800" dirty="0"/>
          </a:p>
          <a:p>
            <a:r>
              <a:rPr lang="en-US" sz="2800" dirty="0"/>
              <a:t>4. Safe from terrorism </a:t>
            </a:r>
          </a:p>
          <a:p>
            <a:pPr marL="914400" lvl="1" indent="-457200">
              <a:buFont typeface="Arial" panose="020B0604020202020204" pitchFamily="34" charset="0"/>
              <a:buChar char="•"/>
            </a:pPr>
            <a:r>
              <a:rPr lang="en-US" dirty="0"/>
              <a:t>“current nuclear reactor designs would withstand a </a:t>
            </a:r>
          </a:p>
          <a:p>
            <a:pPr lvl="1"/>
            <a:r>
              <a:rPr lang="en-US" dirty="0"/>
              <a:t>	head-on collision with a fully-</a:t>
            </a:r>
            <a:r>
              <a:rPr lang="en-US" dirty="0" err="1"/>
              <a:t>fuelled</a:t>
            </a:r>
            <a:r>
              <a:rPr lang="en-US" dirty="0"/>
              <a:t> </a:t>
            </a:r>
            <a:r>
              <a:rPr lang="en-US" dirty="0">
                <a:hlinkClick r:id="rId5">
                  <a:extLst>
                    <a:ext uri="{A12FA001-AC4F-418D-AE19-62706E023703}">
                      <ahyp:hlinkClr xmlns:ahyp="http://schemas.microsoft.com/office/drawing/2018/hyperlinkcolor" val="tx"/>
                    </a:ext>
                  </a:extLst>
                </a:hlinkClick>
              </a:rPr>
              <a:t>Boeing 767–400</a:t>
            </a:r>
            <a:r>
              <a:rPr lang="en-US" dirty="0"/>
              <a:t>”</a:t>
            </a:r>
            <a:endParaRPr lang="en-US" sz="2800" dirty="0"/>
          </a:p>
        </p:txBody>
      </p:sp>
    </p:spTree>
    <p:extLst>
      <p:ext uri="{BB962C8B-B14F-4D97-AF65-F5344CB8AC3E}">
        <p14:creationId xmlns:p14="http://schemas.microsoft.com/office/powerpoint/2010/main" val="3162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1894704" y="285821"/>
            <a:ext cx="11664780" cy="871194"/>
          </a:xfrm>
        </p:spPr>
        <p:txBody>
          <a:bodyPr>
            <a:normAutofit fontScale="90000"/>
          </a:bodyPr>
          <a:lstStyle/>
          <a:p>
            <a:r>
              <a:rPr lang="en-US" dirty="0"/>
              <a:t>Nuclear vs. Solar &amp; Wind</a:t>
            </a:r>
          </a:p>
        </p:txBody>
      </p:sp>
      <p:sp>
        <p:nvSpPr>
          <p:cNvPr id="2" name="Rectangle 1">
            <a:extLst>
              <a:ext uri="{FF2B5EF4-FFF2-40B4-BE49-F238E27FC236}">
                <a16:creationId xmlns:a16="http://schemas.microsoft.com/office/drawing/2014/main" id="{224CDC3F-F49F-45D5-8E65-F2E4B9C11FDF}"/>
              </a:ext>
            </a:extLst>
          </p:cNvPr>
          <p:cNvSpPr/>
          <p:nvPr/>
        </p:nvSpPr>
        <p:spPr>
          <a:xfrm>
            <a:off x="1572498" y="5371850"/>
            <a:ext cx="6096000" cy="1200329"/>
          </a:xfrm>
          <a:prstGeom prst="rect">
            <a:avLst/>
          </a:prstGeom>
        </p:spPr>
        <p:txBody>
          <a:bodyPr>
            <a:spAutoFit/>
          </a:bodyPr>
          <a:lstStyle/>
          <a:p>
            <a:r>
              <a:rPr lang="en-US" b="1" dirty="0"/>
              <a:t>Daniel </a:t>
            </a:r>
            <a:r>
              <a:rPr lang="en-US" b="1" dirty="0" err="1"/>
              <a:t>Bojar</a:t>
            </a:r>
            <a:endParaRPr lang="en-US" b="1" dirty="0"/>
          </a:p>
          <a:p>
            <a:r>
              <a:rPr lang="en-US" dirty="0"/>
              <a:t>Synthetic Biology Researcher. Advocating Evidence-Based Policy &amp; Thinking. Fascinated and Inspired by </a:t>
            </a:r>
            <a:r>
              <a:rPr lang="en-US" dirty="0" err="1"/>
              <a:t>Counterintuitives</a:t>
            </a:r>
            <a:r>
              <a:rPr lang="en-US" dirty="0"/>
              <a:t>. </a:t>
            </a:r>
            <a:r>
              <a:rPr lang="en-US" dirty="0">
                <a:hlinkClick r:id="rId2" tooltip="Twitter profile for @daniel_bojar"/>
              </a:rPr>
              <a:t>@</a:t>
            </a:r>
            <a:r>
              <a:rPr lang="en-US" dirty="0" err="1">
                <a:hlinkClick r:id="rId2" tooltip="Twitter profile for @daniel_bojar"/>
              </a:rPr>
              <a:t>daniel_bojar</a:t>
            </a:r>
            <a:r>
              <a:rPr lang="en-US" dirty="0"/>
              <a:t> &amp; dbojar.com</a:t>
            </a:r>
          </a:p>
        </p:txBody>
      </p:sp>
      <p:pic>
        <p:nvPicPr>
          <p:cNvPr id="6" name="Picture 5">
            <a:extLst>
              <a:ext uri="{FF2B5EF4-FFF2-40B4-BE49-F238E27FC236}">
                <a16:creationId xmlns:a16="http://schemas.microsoft.com/office/drawing/2014/main" id="{B612B251-BF3E-4451-983E-30CEF0DF2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61" y="5416034"/>
            <a:ext cx="1245563" cy="1245563"/>
          </a:xfrm>
          <a:prstGeom prst="rect">
            <a:avLst/>
          </a:prstGeom>
        </p:spPr>
      </p:pic>
      <p:sp>
        <p:nvSpPr>
          <p:cNvPr id="7" name="TextBox 6">
            <a:extLst>
              <a:ext uri="{FF2B5EF4-FFF2-40B4-BE49-F238E27FC236}">
                <a16:creationId xmlns:a16="http://schemas.microsoft.com/office/drawing/2014/main" id="{FF4C4F74-719A-431A-9105-8CB70584E7B6}"/>
              </a:ext>
            </a:extLst>
          </p:cNvPr>
          <p:cNvSpPr txBox="1"/>
          <p:nvPr/>
        </p:nvSpPr>
        <p:spPr>
          <a:xfrm>
            <a:off x="436605" y="1383957"/>
            <a:ext cx="10402656" cy="2215991"/>
          </a:xfrm>
          <a:prstGeom prst="rect">
            <a:avLst/>
          </a:prstGeom>
          <a:noFill/>
        </p:spPr>
        <p:txBody>
          <a:bodyPr wrap="none" rtlCol="0">
            <a:spAutoFit/>
          </a:bodyPr>
          <a:lstStyle/>
          <a:p>
            <a:r>
              <a:rPr lang="en-US" sz="2800" u="sng" dirty="0"/>
              <a:t>Nuclear is more:</a:t>
            </a:r>
          </a:p>
          <a:p>
            <a:pPr marL="514350" indent="-514350">
              <a:buAutoNum type="arabicPeriod"/>
            </a:pPr>
            <a:r>
              <a:rPr lang="en-US" sz="2800" dirty="0"/>
              <a:t>Consistent</a:t>
            </a:r>
          </a:p>
          <a:p>
            <a:pPr marL="285750" indent="-285750">
              <a:buFont typeface="Arial" panose="020B0604020202020204" pitchFamily="34" charset="0"/>
              <a:buChar char="•"/>
            </a:pPr>
            <a:r>
              <a:rPr lang="en-US" dirty="0"/>
              <a:t>“once it’s finally running, a nuclear reactor is basically permanently producing electricity. </a:t>
            </a:r>
          </a:p>
          <a:p>
            <a:r>
              <a:rPr lang="en-US" dirty="0"/>
              <a:t>	This doesn’t play very well with renewables which deliver highly variable energy (think for instance </a:t>
            </a:r>
          </a:p>
          <a:p>
            <a:r>
              <a:rPr lang="en-US" dirty="0"/>
              <a:t>	solar which only really delivers during the day or hydro which is crippled by drought)”</a:t>
            </a:r>
          </a:p>
          <a:p>
            <a:r>
              <a:rPr lang="en-US" sz="2800" dirty="0"/>
              <a:t>2. Efficient: lower steel &amp; concrete use </a:t>
            </a:r>
          </a:p>
        </p:txBody>
      </p:sp>
    </p:spTree>
    <p:extLst>
      <p:ext uri="{BB962C8B-B14F-4D97-AF65-F5344CB8AC3E}">
        <p14:creationId xmlns:p14="http://schemas.microsoft.com/office/powerpoint/2010/main" val="412928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667266" y="298166"/>
            <a:ext cx="11664780" cy="871194"/>
          </a:xfrm>
        </p:spPr>
        <p:txBody>
          <a:bodyPr>
            <a:normAutofit fontScale="90000"/>
          </a:bodyPr>
          <a:lstStyle/>
          <a:p>
            <a:r>
              <a:rPr lang="en-US" dirty="0"/>
              <a:t>Nuclear isn’t a permanent solution!</a:t>
            </a:r>
          </a:p>
        </p:txBody>
      </p:sp>
      <p:sp>
        <p:nvSpPr>
          <p:cNvPr id="2" name="Rectangle 1">
            <a:extLst>
              <a:ext uri="{FF2B5EF4-FFF2-40B4-BE49-F238E27FC236}">
                <a16:creationId xmlns:a16="http://schemas.microsoft.com/office/drawing/2014/main" id="{224CDC3F-F49F-45D5-8E65-F2E4B9C11FDF}"/>
              </a:ext>
            </a:extLst>
          </p:cNvPr>
          <p:cNvSpPr/>
          <p:nvPr/>
        </p:nvSpPr>
        <p:spPr>
          <a:xfrm>
            <a:off x="222421" y="5359505"/>
            <a:ext cx="6096000" cy="1200329"/>
          </a:xfrm>
          <a:prstGeom prst="rect">
            <a:avLst/>
          </a:prstGeom>
        </p:spPr>
        <p:txBody>
          <a:bodyPr>
            <a:spAutoFit/>
          </a:bodyPr>
          <a:lstStyle/>
          <a:p>
            <a:r>
              <a:rPr lang="en-US" b="0" i="0" dirty="0">
                <a:solidFill>
                  <a:srgbClr val="000000"/>
                </a:solidFill>
                <a:effectLst/>
                <a:latin typeface="Segoe UI" panose="020B0502040204020203" pitchFamily="34" charset="0"/>
              </a:rPr>
              <a:t>Phys.org. (2019). </a:t>
            </a:r>
            <a:r>
              <a:rPr lang="en-US" b="0" i="1" dirty="0">
                <a:solidFill>
                  <a:srgbClr val="000000"/>
                </a:solidFill>
                <a:effectLst/>
                <a:latin typeface="Segoe UI" panose="020B0502040204020203" pitchFamily="34" charset="0"/>
              </a:rPr>
              <a:t>Why nuclear power will never supply the world's energy needs</a:t>
            </a:r>
            <a:r>
              <a:rPr lang="en-US" b="0" i="0" dirty="0">
                <a:solidFill>
                  <a:srgbClr val="000000"/>
                </a:solidFill>
                <a:effectLst/>
                <a:latin typeface="Segoe UI" panose="020B0502040204020203" pitchFamily="34" charset="0"/>
              </a:rPr>
              <a:t>. [online] Available at: https://phys.org/news/2011-05-nuclear-power-world-energy.html [Accessed 10 Dec. 2019].</a:t>
            </a:r>
          </a:p>
        </p:txBody>
      </p:sp>
      <p:sp>
        <p:nvSpPr>
          <p:cNvPr id="5" name="TextBox 4">
            <a:extLst>
              <a:ext uri="{FF2B5EF4-FFF2-40B4-BE49-F238E27FC236}">
                <a16:creationId xmlns:a16="http://schemas.microsoft.com/office/drawing/2014/main" id="{D028E31B-8D27-4095-AA22-0E911A66CB6F}"/>
              </a:ext>
            </a:extLst>
          </p:cNvPr>
          <p:cNvSpPr txBox="1"/>
          <p:nvPr/>
        </p:nvSpPr>
        <p:spPr>
          <a:xfrm>
            <a:off x="459669" y="1536174"/>
            <a:ext cx="6362501" cy="3785652"/>
          </a:xfrm>
          <a:prstGeom prst="rect">
            <a:avLst/>
          </a:prstGeom>
          <a:noFill/>
        </p:spPr>
        <p:txBody>
          <a:bodyPr wrap="square" rtlCol="0">
            <a:spAutoFit/>
          </a:bodyPr>
          <a:lstStyle/>
          <a:p>
            <a:r>
              <a:rPr lang="en-US" sz="3000" dirty="0"/>
              <a:t>“At the current rate of uranium consumption with conventional reactors, the world supply of viable uranium, which is the most common nuclear fuel, will last for 80 years. Scaling consumption up to 15 TW, the viable uranium supply will last for less than 5 years.”</a:t>
            </a:r>
          </a:p>
        </p:txBody>
      </p:sp>
      <p:pic>
        <p:nvPicPr>
          <p:cNvPr id="8" name="Picture 7">
            <a:extLst>
              <a:ext uri="{FF2B5EF4-FFF2-40B4-BE49-F238E27FC236}">
                <a16:creationId xmlns:a16="http://schemas.microsoft.com/office/drawing/2014/main" id="{C0A637BE-BDD2-4516-8EFD-A3A345024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685" y="1342779"/>
            <a:ext cx="4617938" cy="4616890"/>
          </a:xfrm>
          <a:prstGeom prst="rect">
            <a:avLst/>
          </a:prstGeom>
        </p:spPr>
      </p:pic>
    </p:spTree>
    <p:extLst>
      <p:ext uri="{BB962C8B-B14F-4D97-AF65-F5344CB8AC3E}">
        <p14:creationId xmlns:p14="http://schemas.microsoft.com/office/powerpoint/2010/main" val="243089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1E3FC-4555-4A2F-90BF-0A8590E1C1D1}"/>
              </a:ext>
            </a:extLst>
          </p:cNvPr>
          <p:cNvSpPr>
            <a:spLocks noGrp="1"/>
          </p:cNvSpPr>
          <p:nvPr>
            <p:ph type="ctrTitle"/>
          </p:nvPr>
        </p:nvSpPr>
        <p:spPr>
          <a:xfrm>
            <a:off x="-1894704" y="285821"/>
            <a:ext cx="11664780" cy="871194"/>
          </a:xfrm>
        </p:spPr>
        <p:txBody>
          <a:bodyPr>
            <a:normAutofit fontScale="90000"/>
          </a:bodyPr>
          <a:lstStyle/>
          <a:p>
            <a:r>
              <a:rPr lang="en-US" dirty="0"/>
              <a:t>…and a case against</a:t>
            </a:r>
          </a:p>
        </p:txBody>
      </p:sp>
      <p:sp>
        <p:nvSpPr>
          <p:cNvPr id="2" name="Rectangle 1">
            <a:extLst>
              <a:ext uri="{FF2B5EF4-FFF2-40B4-BE49-F238E27FC236}">
                <a16:creationId xmlns:a16="http://schemas.microsoft.com/office/drawing/2014/main" id="{224CDC3F-F49F-45D5-8E65-F2E4B9C11FDF}"/>
              </a:ext>
            </a:extLst>
          </p:cNvPr>
          <p:cNvSpPr/>
          <p:nvPr/>
        </p:nvSpPr>
        <p:spPr>
          <a:xfrm>
            <a:off x="1580736" y="5461268"/>
            <a:ext cx="8798940" cy="1477328"/>
          </a:xfrm>
          <a:prstGeom prst="rect">
            <a:avLst/>
          </a:prstGeom>
        </p:spPr>
        <p:txBody>
          <a:bodyPr wrap="square">
            <a:spAutoFit/>
          </a:bodyPr>
          <a:lstStyle/>
          <a:p>
            <a:pPr fontAlgn="base"/>
            <a:r>
              <a:rPr lang="en-US" b="1" dirty="0">
                <a:hlinkClick r:id="rId2"/>
              </a:rPr>
              <a:t>Mark Z. Jacobson</a:t>
            </a:r>
            <a:endParaRPr lang="en-US" b="1" dirty="0"/>
          </a:p>
          <a:p>
            <a:pPr fontAlgn="base"/>
            <a:r>
              <a:rPr lang="en-US" dirty="0"/>
              <a:t>Professor of Civil and Environmental Engineering, Director, Atmosphere/Energy Program, </a:t>
            </a:r>
            <a:r>
              <a:rPr lang="en-US" dirty="0">
                <a:hlinkClick r:id="rId3"/>
              </a:rPr>
              <a:t>Stanford University   </a:t>
            </a:r>
            <a:endParaRPr lang="en-US" dirty="0"/>
          </a:p>
          <a:p>
            <a:pPr fontAlgn="base"/>
            <a:r>
              <a:rPr lang="en-US" dirty="0">
                <a:hlinkClick r:id="rId4"/>
              </a:rPr>
              <a:t>https://www.leonardodicaprio.org/the-7-reasons-why-nuclear-energy-is-not-the-answer-to-solve-climate-change/</a:t>
            </a:r>
            <a:endParaRPr lang="en-US" dirty="0"/>
          </a:p>
        </p:txBody>
      </p:sp>
      <p:sp>
        <p:nvSpPr>
          <p:cNvPr id="7" name="TextBox 6">
            <a:extLst>
              <a:ext uri="{FF2B5EF4-FFF2-40B4-BE49-F238E27FC236}">
                <a16:creationId xmlns:a16="http://schemas.microsoft.com/office/drawing/2014/main" id="{FF4C4F74-719A-431A-9105-8CB70584E7B6}"/>
              </a:ext>
            </a:extLst>
          </p:cNvPr>
          <p:cNvSpPr txBox="1"/>
          <p:nvPr/>
        </p:nvSpPr>
        <p:spPr>
          <a:xfrm>
            <a:off x="477794" y="1334530"/>
            <a:ext cx="9780626" cy="2985433"/>
          </a:xfrm>
          <a:prstGeom prst="rect">
            <a:avLst/>
          </a:prstGeom>
          <a:noFill/>
        </p:spPr>
        <p:txBody>
          <a:bodyPr wrap="none" rtlCol="0">
            <a:spAutoFit/>
          </a:bodyPr>
          <a:lstStyle/>
          <a:p>
            <a:r>
              <a:rPr lang="en-US" sz="2800" u="sng" dirty="0"/>
              <a:t>Nuclear:</a:t>
            </a:r>
          </a:p>
          <a:p>
            <a:pPr marL="514350" indent="-514350">
              <a:buAutoNum type="arabicPeriod"/>
            </a:pPr>
            <a:r>
              <a:rPr lang="en-US" sz="2800" dirty="0"/>
              <a:t>Takes years to plan &amp; build (10-20 years)</a:t>
            </a:r>
          </a:p>
          <a:p>
            <a:pPr marL="514350" indent="-514350">
              <a:buAutoNum type="arabicPeriod"/>
            </a:pPr>
            <a:r>
              <a:rPr lang="en-US" sz="2800" dirty="0"/>
              <a:t>Is expensive </a:t>
            </a:r>
            <a:r>
              <a:rPr lang="en-US" sz="2000" dirty="0"/>
              <a:t>($151/MWh vs. $43/MWh for wind and $41/MWh for solar)</a:t>
            </a:r>
          </a:p>
          <a:p>
            <a:pPr marL="514350" indent="-514350">
              <a:buFontTx/>
              <a:buAutoNum type="arabicPeriod"/>
            </a:pPr>
            <a:r>
              <a:rPr lang="en-US" sz="2800" dirty="0"/>
              <a:t>Could lead to proliferation </a:t>
            </a:r>
          </a:p>
          <a:p>
            <a:pPr marL="514350" indent="-514350">
              <a:buFontTx/>
              <a:buAutoNum type="arabicPeriod"/>
            </a:pPr>
            <a:r>
              <a:rPr lang="en-US" sz="2800" dirty="0"/>
              <a:t>Meltdown risk </a:t>
            </a:r>
          </a:p>
          <a:p>
            <a:pPr marL="514350" indent="-514350">
              <a:buFontTx/>
              <a:buAutoNum type="arabicPeriod"/>
            </a:pPr>
            <a:r>
              <a:rPr lang="en-US" sz="2800" dirty="0"/>
              <a:t>Produce waste that must be contained for up to 200,000 years </a:t>
            </a:r>
          </a:p>
          <a:p>
            <a:pPr marL="514350" indent="-514350">
              <a:buAutoNum type="arabicPeriod"/>
            </a:pPr>
            <a:endParaRPr lang="en-US" sz="2000" dirty="0"/>
          </a:p>
        </p:txBody>
      </p:sp>
      <p:pic>
        <p:nvPicPr>
          <p:cNvPr id="5" name="Picture 4">
            <a:extLst>
              <a:ext uri="{FF2B5EF4-FFF2-40B4-BE49-F238E27FC236}">
                <a16:creationId xmlns:a16="http://schemas.microsoft.com/office/drawing/2014/main" id="{EACAEE65-75F7-41F4-A91F-0B2974817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245" y="5498686"/>
            <a:ext cx="1402491" cy="1402491"/>
          </a:xfrm>
          <a:prstGeom prst="rect">
            <a:avLst/>
          </a:prstGeom>
        </p:spPr>
      </p:pic>
    </p:spTree>
    <p:extLst>
      <p:ext uri="{BB962C8B-B14F-4D97-AF65-F5344CB8AC3E}">
        <p14:creationId xmlns:p14="http://schemas.microsoft.com/office/powerpoint/2010/main" val="1653251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432</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Segoe UI</vt:lpstr>
      <vt:lpstr>Office Theme</vt:lpstr>
      <vt:lpstr>The use of nuclear energy should be significantly expanded. </vt:lpstr>
      <vt:lpstr>World Energy Use</vt:lpstr>
      <vt:lpstr>CO2 emissions by power type</vt:lpstr>
      <vt:lpstr>A case for nuclear power</vt:lpstr>
      <vt:lpstr>Nuclear vs. Solar &amp; Wind</vt:lpstr>
      <vt:lpstr>Nuclear isn’t a permanent solution!</vt:lpstr>
      <vt:lpstr>…and a case against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use of nuclear energy should be significantly expanded. </dc:title>
  <dc:creator>Joel Mounts</dc:creator>
  <cp:lastModifiedBy>Joel Mounts</cp:lastModifiedBy>
  <cp:revision>11</cp:revision>
  <dcterms:created xsi:type="dcterms:W3CDTF">2019-12-10T04:31:40Z</dcterms:created>
  <dcterms:modified xsi:type="dcterms:W3CDTF">2019-12-10T09:10:50Z</dcterms:modified>
</cp:coreProperties>
</file>